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  <p:sldMasterId id="2147483672" r:id="rId2"/>
  </p:sldMasterIdLst>
  <p:sldIdLst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9" r:id="rId11"/>
    <p:sldId id="267" r:id="rId12"/>
    <p:sldId id="270" r:id="rId13"/>
    <p:sldId id="271" r:id="rId14"/>
    <p:sldId id="266" r:id="rId15"/>
    <p:sldId id="268" r:id="rId16"/>
    <p:sldId id="272" r:id="rId17"/>
    <p:sldId id="273" r:id="rId18"/>
    <p:sldId id="277" r:id="rId19"/>
    <p:sldId id="274" r:id="rId20"/>
    <p:sldId id="275" r:id="rId21"/>
    <p:sldId id="276" r:id="rId22"/>
    <p:sldId id="281" r:id="rId23"/>
    <p:sldId id="286" r:id="rId24"/>
    <p:sldId id="287" r:id="rId25"/>
    <p:sldId id="289" r:id="rId26"/>
    <p:sldId id="288" r:id="rId27"/>
    <p:sldId id="278" r:id="rId28"/>
    <p:sldId id="279" r:id="rId29"/>
    <p:sldId id="280" r:id="rId30"/>
    <p:sldId id="282" r:id="rId31"/>
    <p:sldId id="283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77F71E-01F9-4416-9F1C-99F297DDC2CB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0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B2EACB-4CAF-4F3A-BA77-0083101AD963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3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E1350-22A4-432E-B4B6-42691C70AC9D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5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77F71E-01F9-4416-9F1C-99F297DDC2CB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407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400D14-F794-429A-9A35-B83418129C79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54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E649E7-4E4B-4F8C-A17D-03AF1B4457A5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31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372C24-9241-45FA-B437-D623B21680C4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80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E16F53-0312-4BFE-80F4-F5CEBC2514D4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4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1C1C8-616F-46E2-9DC0-2F3700665F09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56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8A49A7-F849-4D30-9201-8C0DC6741230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926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0DF5E-DE32-4363-801B-C628C56E022A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2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400D14-F794-429A-9A35-B83418129C79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858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F1C9A6-37E2-45D4-AB00-A50CF4C53FCA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20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B2EACB-4CAF-4F3A-BA77-0083101AD963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93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E1350-22A4-432E-B4B6-42691C70AC9D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6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E649E7-4E4B-4F8C-A17D-03AF1B4457A5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9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372C24-9241-45FA-B437-D623B21680C4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47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E16F53-0312-4BFE-80F4-F5CEBC2514D4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1C1C8-616F-46E2-9DC0-2F3700665F09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9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8A49A7-F849-4D30-9201-8C0DC6741230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19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0DF5E-DE32-4363-801B-C628C56E022A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50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F1C9A6-37E2-45D4-AB00-A50CF4C53FCA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29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EAC5F0-EF34-46A2-BDF4-BC4317D4A940}" type="slidenum">
              <a:rPr lang="es-E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EAC5F0-EF34-46A2-BDF4-BC4317D4A940}" type="slidenum">
              <a:rPr lang="es-E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9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1923480" y="1706207"/>
            <a:ext cx="8838348" cy="1295400"/>
          </a:xfrm>
        </p:spPr>
        <p:txBody>
          <a:bodyPr anchor="ctr"/>
          <a:lstStyle/>
          <a:p>
            <a:pPr algn="l"/>
            <a:r>
              <a:rPr lang="es-UY" sz="5400" b="1" dirty="0" err="1" smtClean="0">
                <a:solidFill>
                  <a:srgbClr val="003300"/>
                </a:solidFill>
              </a:rPr>
              <a:t>Thiết</a:t>
            </a:r>
            <a:r>
              <a:rPr lang="es-UY" sz="5400" b="1" dirty="0" smtClean="0">
                <a:solidFill>
                  <a:srgbClr val="003300"/>
                </a:solidFill>
              </a:rPr>
              <a:t> </a:t>
            </a:r>
            <a:r>
              <a:rPr lang="es-UY" sz="5400" b="1" dirty="0" err="1" smtClean="0">
                <a:solidFill>
                  <a:srgbClr val="003300"/>
                </a:solidFill>
              </a:rPr>
              <a:t>kế</a:t>
            </a:r>
            <a:r>
              <a:rPr lang="es-UY" sz="5400" b="1" dirty="0" smtClean="0">
                <a:solidFill>
                  <a:srgbClr val="003300"/>
                </a:solidFill>
              </a:rPr>
              <a:t> </a:t>
            </a:r>
            <a:r>
              <a:rPr lang="es-UY" sz="5400" b="1" dirty="0" err="1" smtClean="0">
                <a:solidFill>
                  <a:srgbClr val="003300"/>
                </a:solidFill>
              </a:rPr>
              <a:t>hệ</a:t>
            </a:r>
            <a:r>
              <a:rPr lang="es-UY" sz="5400" b="1" dirty="0" smtClean="0">
                <a:solidFill>
                  <a:srgbClr val="003300"/>
                </a:solidFill>
              </a:rPr>
              <a:t> </a:t>
            </a:r>
            <a:r>
              <a:rPr lang="es-UY" sz="5400" b="1" dirty="0" err="1" smtClean="0">
                <a:solidFill>
                  <a:srgbClr val="003300"/>
                </a:solidFill>
              </a:rPr>
              <a:t>thống</a:t>
            </a:r>
            <a:r>
              <a:rPr lang="es-UY" sz="5400" b="1" dirty="0" smtClean="0">
                <a:solidFill>
                  <a:srgbClr val="003300"/>
                </a:solidFill>
              </a:rPr>
              <a:t> </a:t>
            </a:r>
            <a:r>
              <a:rPr lang="es-UY" sz="5400" b="1" dirty="0" err="1" smtClean="0">
                <a:solidFill>
                  <a:srgbClr val="003300"/>
                </a:solidFill>
              </a:rPr>
              <a:t>nén</a:t>
            </a:r>
            <a:r>
              <a:rPr lang="es-UY" sz="5400" b="1" dirty="0" smtClean="0">
                <a:solidFill>
                  <a:srgbClr val="003300"/>
                </a:solidFill>
              </a:rPr>
              <a:t> </a:t>
            </a:r>
            <a:r>
              <a:rPr lang="es-UY" sz="5400" b="1" dirty="0" err="1" smtClean="0">
                <a:solidFill>
                  <a:srgbClr val="003300"/>
                </a:solidFill>
              </a:rPr>
              <a:t>ảnh</a:t>
            </a:r>
            <a:r>
              <a:rPr lang="es-UY" sz="5400" b="1" dirty="0" smtClean="0">
                <a:solidFill>
                  <a:srgbClr val="003300"/>
                </a:solidFill>
              </a:rPr>
              <a:t> </a:t>
            </a:r>
            <a:r>
              <a:rPr lang="es-UY" sz="5400" b="1" dirty="0" err="1" smtClean="0">
                <a:solidFill>
                  <a:srgbClr val="003300"/>
                </a:solidFill>
              </a:rPr>
              <a:t>bằng</a:t>
            </a:r>
            <a:r>
              <a:rPr lang="es-UY" sz="5400" b="1" dirty="0" smtClean="0">
                <a:solidFill>
                  <a:srgbClr val="003300"/>
                </a:solidFill>
              </a:rPr>
              <a:t> DCT</a:t>
            </a:r>
            <a:endParaRPr lang="es-ES" sz="5400" b="1" dirty="0">
              <a:solidFill>
                <a:srgbClr val="003300"/>
              </a:solidFill>
            </a:endParaRPr>
          </a:p>
        </p:txBody>
      </p:sp>
      <p:sp>
        <p:nvSpPr>
          <p:cNvPr id="2213" name="Rectangle 165"/>
          <p:cNvSpPr>
            <a:spLocks noChangeArrowheads="1"/>
          </p:cNvSpPr>
          <p:nvPr/>
        </p:nvSpPr>
        <p:spPr bwMode="auto">
          <a:xfrm>
            <a:off x="1207521" y="4572426"/>
            <a:ext cx="3758179" cy="71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s-UY" sz="2800" b="1" dirty="0" smtClean="0">
                <a:solidFill>
                  <a:srgbClr val="FFFFFF"/>
                </a:solidFill>
              </a:rPr>
              <a:t>GVHD: </a:t>
            </a:r>
            <a:r>
              <a:rPr lang="es-UY" sz="2800" b="1" dirty="0" err="1" smtClean="0">
                <a:solidFill>
                  <a:srgbClr val="FFFFFF"/>
                </a:solidFill>
              </a:rPr>
              <a:t>Hoàng</a:t>
            </a:r>
            <a:r>
              <a:rPr lang="es-UY" sz="2800" b="1" dirty="0" smtClean="0">
                <a:solidFill>
                  <a:srgbClr val="FFFFFF"/>
                </a:solidFill>
              </a:rPr>
              <a:t> </a:t>
            </a:r>
            <a:r>
              <a:rPr lang="es-UY" sz="2800" b="1" dirty="0" err="1" smtClean="0">
                <a:solidFill>
                  <a:srgbClr val="FFFFFF"/>
                </a:solidFill>
              </a:rPr>
              <a:t>Trang</a:t>
            </a:r>
            <a:endParaRPr lang="es-ES" sz="2800" b="1" dirty="0">
              <a:solidFill>
                <a:srgbClr val="FFFFFF"/>
              </a:solidFill>
            </a:endParaRPr>
          </a:p>
        </p:txBody>
      </p:sp>
      <p:sp>
        <p:nvSpPr>
          <p:cNvPr id="4" name="Rectangle 165"/>
          <p:cNvSpPr>
            <a:spLocks noChangeArrowheads="1"/>
          </p:cNvSpPr>
          <p:nvPr/>
        </p:nvSpPr>
        <p:spPr bwMode="auto">
          <a:xfrm>
            <a:off x="1207521" y="5410626"/>
            <a:ext cx="5929879" cy="71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s-UY" sz="2800" b="1" dirty="0" smtClean="0">
                <a:solidFill>
                  <a:srgbClr val="FFFFFF"/>
                </a:solidFill>
              </a:rPr>
              <a:t>S</a:t>
            </a:r>
            <a:r>
              <a:rPr lang="es-UY" sz="2800" b="1" dirty="0" smtClean="0">
                <a:solidFill>
                  <a:srgbClr val="FFFFFF"/>
                </a:solidFill>
              </a:rPr>
              <a:t>VTH: </a:t>
            </a:r>
            <a:r>
              <a:rPr lang="es-UY" sz="2800" b="1" dirty="0" err="1" smtClean="0">
                <a:solidFill>
                  <a:srgbClr val="FFFFFF"/>
                </a:solidFill>
              </a:rPr>
              <a:t>Trần</a:t>
            </a:r>
            <a:r>
              <a:rPr lang="es-UY" sz="2800" b="1" dirty="0" smtClean="0">
                <a:solidFill>
                  <a:srgbClr val="FFFFFF"/>
                </a:solidFill>
              </a:rPr>
              <a:t> </a:t>
            </a:r>
            <a:r>
              <a:rPr lang="es-UY" sz="2800" b="1" dirty="0" err="1" smtClean="0">
                <a:solidFill>
                  <a:srgbClr val="FFFFFF"/>
                </a:solidFill>
              </a:rPr>
              <a:t>Huỳnh</a:t>
            </a:r>
            <a:r>
              <a:rPr lang="es-UY" sz="2800" b="1" dirty="0" smtClean="0">
                <a:solidFill>
                  <a:srgbClr val="FFFFFF"/>
                </a:solidFill>
              </a:rPr>
              <a:t> </a:t>
            </a:r>
            <a:r>
              <a:rPr lang="es-UY" sz="2800" b="1" dirty="0" err="1" smtClean="0">
                <a:solidFill>
                  <a:srgbClr val="FFFFFF"/>
                </a:solidFill>
              </a:rPr>
              <a:t>Xuân</a:t>
            </a:r>
            <a:r>
              <a:rPr lang="es-UY" sz="2800" b="1" dirty="0" smtClean="0">
                <a:solidFill>
                  <a:srgbClr val="FFFFFF"/>
                </a:solidFill>
              </a:rPr>
              <a:t> </a:t>
            </a:r>
            <a:r>
              <a:rPr lang="es-UY" sz="2800" b="1" dirty="0" err="1" smtClean="0">
                <a:solidFill>
                  <a:srgbClr val="FFFFFF"/>
                </a:solidFill>
              </a:rPr>
              <a:t>Trường</a:t>
            </a:r>
            <a:endParaRPr lang="es-ES" sz="2800" b="1" dirty="0">
              <a:solidFill>
                <a:srgbClr val="FFFFFF"/>
              </a:solidFill>
            </a:endParaRPr>
          </a:p>
        </p:txBody>
      </p:sp>
      <p:sp>
        <p:nvSpPr>
          <p:cNvPr id="5" name="Rectangle 165"/>
          <p:cNvSpPr>
            <a:spLocks noChangeArrowheads="1"/>
          </p:cNvSpPr>
          <p:nvPr/>
        </p:nvSpPr>
        <p:spPr bwMode="auto">
          <a:xfrm>
            <a:off x="4172460" y="576333"/>
            <a:ext cx="3384039" cy="71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s-UY" sz="3200" b="1" dirty="0" err="1" smtClean="0">
                <a:solidFill>
                  <a:schemeClr val="tx1"/>
                </a:solidFill>
              </a:rPr>
              <a:t>Đồ</a:t>
            </a:r>
            <a:r>
              <a:rPr lang="es-UY" sz="3200" b="1" dirty="0" smtClean="0">
                <a:solidFill>
                  <a:schemeClr val="tx1"/>
                </a:solidFill>
              </a:rPr>
              <a:t> </a:t>
            </a:r>
            <a:r>
              <a:rPr lang="es-UY" sz="3200" b="1" dirty="0" err="1" smtClean="0">
                <a:solidFill>
                  <a:schemeClr val="tx1"/>
                </a:solidFill>
              </a:rPr>
              <a:t>án</a:t>
            </a:r>
            <a:r>
              <a:rPr lang="es-UY" sz="3200" b="1" dirty="0" smtClean="0">
                <a:solidFill>
                  <a:schemeClr val="tx1"/>
                </a:solidFill>
              </a:rPr>
              <a:t> </a:t>
            </a:r>
            <a:r>
              <a:rPr lang="es-UY" sz="3200" b="1" dirty="0" err="1" smtClean="0">
                <a:solidFill>
                  <a:schemeClr val="tx1"/>
                </a:solidFill>
              </a:rPr>
              <a:t>môn</a:t>
            </a:r>
            <a:r>
              <a:rPr lang="es-UY" sz="3200" b="1" dirty="0" smtClean="0">
                <a:solidFill>
                  <a:schemeClr val="tx1"/>
                </a:solidFill>
              </a:rPr>
              <a:t> </a:t>
            </a:r>
            <a:r>
              <a:rPr lang="es-UY" sz="3200" b="1" dirty="0" err="1" smtClean="0">
                <a:solidFill>
                  <a:schemeClr val="tx1"/>
                </a:solidFill>
              </a:rPr>
              <a:t>học</a:t>
            </a:r>
            <a:endParaRPr lang="es-E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54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50568" y="1105047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Biến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đổi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DCT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trong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JPEG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Lý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thuyết</a:t>
            </a:r>
            <a:endParaRPr lang="en-GB" sz="28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16001" y="2061524"/>
                <a:ext cx="3701143" cy="56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+mj-lt"/>
                            </a:rPr>
                            <m:t>𝐶</m:t>
                          </m:r>
                        </m:e>
                        <m:sub>
                          <m:r>
                            <a:rPr lang="en-GB" sz="3600" b="0" i="1" smtClean="0">
                              <a:latin typeface="+mj-lt"/>
                            </a:rPr>
                            <m:t>𝑁</m:t>
                          </m:r>
                        </m:sub>
                      </m:sSub>
                      <m:r>
                        <a:rPr lang="en-GB" sz="3600" b="0" i="1" smtClean="0">
                          <a:latin typeface="+mj-lt"/>
                        </a:rPr>
                        <m:t>= </m:t>
                      </m:r>
                      <m:sSub>
                        <m:sSubPr>
                          <m:ctrlPr>
                            <a:rPr lang="en-GB" sz="3600" b="0" i="1" smtClean="0">
                              <a:latin typeface="+mj-lt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+mj-lt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+mj-lt"/>
                            </a:rPr>
                            <m:t>𝑁</m:t>
                          </m:r>
                        </m:sub>
                      </m:sSub>
                      <m:r>
                        <a:rPr lang="en-GB" sz="3600" b="0" i="1" smtClean="0">
                          <a:latin typeface="+mj-lt"/>
                        </a:rPr>
                        <m:t>.</m:t>
                      </m:r>
                      <m:sSub>
                        <m:sSubPr>
                          <m:ctrlPr>
                            <a:rPr lang="en-GB" sz="36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+mj-lt"/>
                            </a:rPr>
                            <m:t>𝑊</m:t>
                          </m:r>
                        </m:e>
                        <m:sub>
                          <m:r>
                            <a:rPr lang="en-GB" sz="3600" b="0" i="1" smtClean="0">
                              <a:latin typeface="+mj-lt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3600" dirty="0">
                  <a:latin typeface="+mj-lt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1" y="2061524"/>
                <a:ext cx="3701143" cy="56906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47" y="2744823"/>
            <a:ext cx="5220487" cy="289884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4" y="2937057"/>
            <a:ext cx="4129541" cy="244774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625076" y="5733143"/>
                <a:ext cx="6600268" cy="506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vi-VN" sz="2000" i="1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vi-VN" sz="2000" dirty="0">
                    <a:effectLst/>
                    <a:latin typeface="+mj-lt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 là ma trận T nhưng đổi chỗ hàng </a:t>
                </a:r>
                <a:r>
                  <a:rPr lang="vi-VN" sz="2000" dirty="0" smtClean="0">
                    <a:effectLst/>
                    <a:latin typeface="+mj-lt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2 </a:t>
                </a:r>
                <a:r>
                  <a:rPr lang="vi-VN" sz="2000" dirty="0">
                    <a:effectLst/>
                    <a:latin typeface="+mj-lt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với </a:t>
                </a:r>
                <a:r>
                  <a:rPr lang="vi-VN" sz="2000" dirty="0" smtClean="0">
                    <a:effectLst/>
                    <a:latin typeface="+mj-lt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5, </a:t>
                </a:r>
                <a:r>
                  <a:rPr lang="vi-VN" sz="2000" dirty="0">
                    <a:effectLst/>
                    <a:latin typeface="+mj-lt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hàng </a:t>
                </a:r>
                <a:r>
                  <a:rPr lang="vi-VN" sz="2000" dirty="0" smtClean="0">
                    <a:effectLst/>
                    <a:latin typeface="+mj-lt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7 </a:t>
                </a:r>
                <a:r>
                  <a:rPr lang="vi-VN" sz="2000" dirty="0">
                    <a:effectLst/>
                    <a:latin typeface="+mj-lt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với </a:t>
                </a:r>
                <a:r>
                  <a:rPr lang="vi-VN" sz="2000" dirty="0" smtClean="0">
                    <a:effectLst/>
                    <a:latin typeface="+mj-lt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4</a:t>
                </a:r>
                <a:endParaRPr lang="en-GB" sz="20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76" y="5733143"/>
                <a:ext cx="6600268" cy="506164"/>
              </a:xfrm>
              <a:prstGeom prst="rect">
                <a:avLst/>
              </a:prstGeom>
              <a:blipFill rotWithShape="0">
                <a:blip r:embed="rId5"/>
                <a:stretch>
                  <a:fillRect b="-202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70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89" y="2085023"/>
            <a:ext cx="6163668" cy="396743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2085023"/>
            <a:ext cx="5149941" cy="3967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0568" y="1105047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Biến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đổi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DCT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trong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JPEG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Lý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thuyết</a:t>
            </a: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737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70534" y="2743200"/>
            <a:ext cx="10227876" cy="2467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0568" y="1105047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Biến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đổi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DCT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trong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JPEG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Lý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thuyết</a:t>
            </a: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46694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7596" y="495447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</a:rPr>
              <a:t>Biến</a:t>
            </a:r>
            <a:r>
              <a:rPr lang="en-GB" sz="3200" dirty="0" smtClean="0">
                <a:solidFill>
                  <a:srgbClr val="660066"/>
                </a:solidFill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</a:rPr>
              <a:t>đổi</a:t>
            </a:r>
            <a:r>
              <a:rPr lang="en-GB" sz="3200" dirty="0" smtClean="0">
                <a:solidFill>
                  <a:srgbClr val="660066"/>
                </a:solidFill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</a:rPr>
              <a:t>ngược</a:t>
            </a:r>
            <a:r>
              <a:rPr lang="en-GB" sz="3200" dirty="0" smtClean="0">
                <a:solidFill>
                  <a:srgbClr val="660066"/>
                </a:solidFill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</a:rPr>
              <a:t>của</a:t>
            </a:r>
            <a:r>
              <a:rPr lang="en-GB" sz="3200" dirty="0" smtClean="0">
                <a:solidFill>
                  <a:srgbClr val="660066"/>
                </a:solidFill>
              </a:rPr>
              <a:t> DCT</a:t>
            </a:r>
            <a:endParaRPr lang="en-GB" sz="3200" dirty="0">
              <a:solidFill>
                <a:srgbClr val="66006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017486" y="1915888"/>
                <a:ext cx="6560457" cy="1219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𝑘𝑛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sz="3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486" y="1915888"/>
                <a:ext cx="6560457" cy="12196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248229" y="3135581"/>
                <a:ext cx="3701143" cy="562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3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229" y="3135581"/>
                <a:ext cx="3701143" cy="562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16549" y="4074171"/>
                <a:ext cx="2819907" cy="562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600" dirty="0" smtClean="0"/>
                  <a:t>x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36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49" y="4074171"/>
                <a:ext cx="2819907" cy="562205"/>
              </a:xfrm>
              <a:prstGeom prst="rect">
                <a:avLst/>
              </a:prstGeom>
              <a:blipFill rotWithShape="0">
                <a:blip r:embed="rId4"/>
                <a:stretch>
                  <a:fillRect l="-9957" t="-23656" b="-473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429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0911" y="966974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Lượng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tử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Lý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thuyết</a:t>
            </a:r>
            <a:endParaRPr lang="en-GB" sz="28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88076" y="1770175"/>
                <a:ext cx="4998420" cy="119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32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6" y="1770175"/>
                <a:ext cx="4998420" cy="11988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624419" y="2045859"/>
                <a:ext cx="4716548" cy="647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32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19" y="2045859"/>
                <a:ext cx="4716548" cy="6474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85859" y="2954515"/>
            <a:ext cx="9666514" cy="341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21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0911" y="908918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Nén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ảnh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Lý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thuyết</a:t>
            </a:r>
            <a:endParaRPr lang="en-GB" sz="28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8438" t="3125" r="5713" b="11756"/>
          <a:stretch/>
        </p:blipFill>
        <p:spPr>
          <a:xfrm>
            <a:off x="7350122" y="1406609"/>
            <a:ext cx="4682224" cy="4896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711" y="2722620"/>
            <a:ext cx="548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Sử</a:t>
            </a:r>
            <a:r>
              <a:rPr lang="en-GB" sz="2400" dirty="0" smtClean="0"/>
              <a:t> </a:t>
            </a:r>
            <a:r>
              <a:rPr lang="en-GB" sz="2400" dirty="0" err="1" smtClean="0"/>
              <a:t>dụng</a:t>
            </a:r>
            <a:r>
              <a:rPr lang="en-GB" sz="2400" dirty="0" smtClean="0"/>
              <a:t> </a:t>
            </a:r>
            <a:r>
              <a:rPr lang="en-GB" sz="2400" dirty="0" err="1" smtClean="0"/>
              <a:t>mã</a:t>
            </a:r>
            <a:r>
              <a:rPr lang="en-GB" sz="2400" dirty="0" smtClean="0"/>
              <a:t> </a:t>
            </a:r>
            <a:r>
              <a:rPr lang="en-GB" sz="2400" dirty="0" err="1" smtClean="0"/>
              <a:t>kỹ</a:t>
            </a:r>
            <a:r>
              <a:rPr lang="en-GB" sz="2400" dirty="0" smtClean="0"/>
              <a:t> </a:t>
            </a:r>
            <a:r>
              <a:rPr lang="en-GB" sz="2400" dirty="0" err="1" smtClean="0"/>
              <a:t>thuật</a:t>
            </a:r>
            <a:r>
              <a:rPr lang="en-GB" sz="2400" dirty="0" smtClean="0"/>
              <a:t> </a:t>
            </a:r>
            <a:r>
              <a:rPr lang="en-GB" sz="2400" dirty="0" err="1" smtClean="0"/>
              <a:t>mã</a:t>
            </a:r>
            <a:r>
              <a:rPr lang="en-GB" sz="2400" dirty="0" smtClean="0"/>
              <a:t> </a:t>
            </a:r>
            <a:r>
              <a:rPr lang="en-GB" sz="2400" dirty="0" err="1" smtClean="0"/>
              <a:t>hóa</a:t>
            </a:r>
            <a:r>
              <a:rPr lang="en-GB" sz="2400" dirty="0" smtClean="0"/>
              <a:t> Huff-man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69485" y="1946106"/>
            <a:ext cx="548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Dữ</a:t>
            </a:r>
            <a:r>
              <a:rPr lang="en-GB" sz="2400" dirty="0" smtClean="0"/>
              <a:t> </a:t>
            </a:r>
            <a:r>
              <a:rPr lang="en-GB" sz="2400" dirty="0" err="1" smtClean="0"/>
              <a:t>liệu</a:t>
            </a:r>
            <a:r>
              <a:rPr lang="en-GB" sz="2400" dirty="0" smtClean="0"/>
              <a:t> </a:t>
            </a:r>
            <a:r>
              <a:rPr lang="en-GB" sz="2400" dirty="0" err="1" smtClean="0"/>
              <a:t>đi</a:t>
            </a:r>
            <a:r>
              <a:rPr lang="en-GB" sz="2400" dirty="0" smtClean="0"/>
              <a:t> </a:t>
            </a:r>
            <a:r>
              <a:rPr lang="en-GB" sz="2400" dirty="0" err="1" smtClean="0"/>
              <a:t>hình</a:t>
            </a:r>
            <a:r>
              <a:rPr lang="en-GB" sz="2400" dirty="0" smtClean="0"/>
              <a:t> </a:t>
            </a:r>
            <a:r>
              <a:rPr lang="en-GB" sz="2400" dirty="0" err="1" smtClean="0"/>
              <a:t>Zig-zag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4379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Lý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thuyết</a:t>
            </a:r>
            <a:endParaRPr lang="en-GB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0911" y="908918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Đánh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giá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chất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lượng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ảnh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3919" y="1911408"/>
            <a:ext cx="5066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Peak signal-to-noise ratio (</a:t>
            </a:r>
            <a:r>
              <a:rPr lang="vi-VN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pSNR</a:t>
            </a: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628537" y="2510176"/>
            <a:ext cx="4572363" cy="13338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3920" y="3984051"/>
            <a:ext cx="4049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>
                <a:latin typeface="+mj-lt"/>
                <a:ea typeface="Calibri" panose="020F0502020204030204" pitchFamily="34" charset="0"/>
              </a:rPr>
              <a:t>Structural Similarity (SSIM</a:t>
            </a:r>
            <a:r>
              <a:rPr lang="vi-VN" sz="2400" dirty="0" smtClean="0">
                <a:latin typeface="+mj-lt"/>
                <a:ea typeface="Calibri" panose="020F0502020204030204" pitchFamily="34" charset="0"/>
              </a:rPr>
              <a:t>) </a:t>
            </a:r>
            <a:endParaRPr lang="en-GB" sz="2400" dirty="0">
              <a:latin typeface="+mj-lt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418661" y="4501048"/>
            <a:ext cx="6318941" cy="15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83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0911" y="908918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Yêu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cầu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thiết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kế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1259" t="28919" r="23785" b="22470"/>
          <a:stretch/>
        </p:blipFill>
        <p:spPr>
          <a:xfrm>
            <a:off x="2218764" y="1493693"/>
            <a:ext cx="7746519" cy="47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91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0911" y="908918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Yêu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cầu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thiết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kế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142332"/>
              </p:ext>
            </p:extLst>
          </p:nvPr>
        </p:nvGraphicFramePr>
        <p:xfrm>
          <a:off x="575452" y="2175864"/>
          <a:ext cx="10789234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4479"/>
                <a:gridCol w="1021978"/>
                <a:gridCol w="8682777"/>
              </a:tblGrid>
              <a:tr h="3869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Pin/bus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Loại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Chức năng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20588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P1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Cấp clock. đồng bộ cạnh lên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20588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P2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Reset tích cực mức cao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411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P3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Tín hiệu đồng bộ dữ liệu nén. Tích cực mức cao khi có dữ liệu xuất ra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411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P4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Tín hiệu đồng bộ dữ liệu giải nén. Tích cực mức cao khi có dữ liệu xuất ra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20588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Input mem R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20588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Input mem G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20588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B3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Input mem B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64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505156"/>
              </p:ext>
            </p:extLst>
          </p:nvPr>
        </p:nvGraphicFramePr>
        <p:xfrm>
          <a:off x="624115" y="2180769"/>
          <a:ext cx="10334172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8738"/>
                <a:gridCol w="978874"/>
                <a:gridCol w="8316560"/>
              </a:tblGrid>
              <a:tr h="411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Pin/bus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Loại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Chức năng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411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B4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Dữ</a:t>
                      </a: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 liệu nén miền Y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411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B5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Dữ liệu nén miền Cb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411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B6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Dữ liệu nén miền Cr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411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B7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Dữ liệu giải nén miền R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411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B8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Dữ liệu giải nén miền G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  <a:tr h="411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B9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</a:rPr>
                        <a:t>Dữ liệu giải nén miền B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1" marR="51431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0911" y="908918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Yêu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cầu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thiết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kế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420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2517" y="1725566"/>
            <a:ext cx="46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1. </a:t>
            </a:r>
            <a:r>
              <a:rPr lang="en-GB" sz="2800" b="1" dirty="0" err="1" smtClean="0"/>
              <a:t>Giới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thiệu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về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đề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tài</a:t>
            </a:r>
            <a:r>
              <a:rPr lang="en-GB" sz="2800" b="1" dirty="0" smtClean="0"/>
              <a:t>.</a:t>
            </a:r>
            <a:endParaRPr lang="en-GB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662517" y="2439984"/>
            <a:ext cx="3292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/>
              <a:t>2. </a:t>
            </a:r>
            <a:r>
              <a:rPr lang="en-GB" sz="2800" b="1" dirty="0" err="1" smtClean="0"/>
              <a:t>Lý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thuyết</a:t>
            </a:r>
            <a:endParaRPr lang="en-GB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662517" y="3154402"/>
            <a:ext cx="5377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/>
              <a:t>3. </a:t>
            </a:r>
            <a:r>
              <a:rPr lang="en-GB" sz="2800" b="1" dirty="0" err="1" smtClean="0"/>
              <a:t>Thiết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kế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hệ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thống</a:t>
            </a:r>
            <a:endParaRPr lang="en-GB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2662516" y="3868820"/>
            <a:ext cx="824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4</a:t>
            </a:r>
            <a:r>
              <a:rPr lang="en-GB" sz="2800" b="1" dirty="0" smtClean="0"/>
              <a:t>. </a:t>
            </a:r>
            <a:r>
              <a:rPr lang="en-GB" sz="2800" b="1" dirty="0" err="1" smtClean="0"/>
              <a:t>Kết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luận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và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hướng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phát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triển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830604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343151" y="1795728"/>
            <a:ext cx="7236278" cy="4488957"/>
            <a:chOff x="-43239" y="0"/>
            <a:chExt cx="5549832" cy="3442467"/>
          </a:xfrm>
        </p:grpSpPr>
        <p:cxnSp>
          <p:nvCxnSpPr>
            <p:cNvPr id="34" name="Straight Arrow Connector 33"/>
            <p:cNvCxnSpPr>
              <a:cxnSpLocks/>
            </p:cNvCxnSpPr>
            <p:nvPr/>
          </p:nvCxnSpPr>
          <p:spPr>
            <a:xfrm>
              <a:off x="1426464" y="292608"/>
              <a:ext cx="238125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/>
            <p:cNvCxnSpPr>
              <a:cxnSpLocks/>
            </p:cNvCxnSpPr>
            <p:nvPr/>
          </p:nvCxnSpPr>
          <p:spPr>
            <a:xfrm>
              <a:off x="4820717" y="570585"/>
              <a:ext cx="0" cy="285750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/>
            <p:cNvCxnSpPr>
              <a:cxnSpLocks/>
            </p:cNvCxnSpPr>
            <p:nvPr/>
          </p:nvCxnSpPr>
          <p:spPr>
            <a:xfrm>
              <a:off x="3642969" y="1097280"/>
              <a:ext cx="723900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37" name="Straight Arrow Connector 36"/>
            <p:cNvCxnSpPr>
              <a:cxnSpLocks/>
            </p:cNvCxnSpPr>
            <p:nvPr/>
          </p:nvCxnSpPr>
          <p:spPr>
            <a:xfrm>
              <a:off x="2655417" y="270662"/>
              <a:ext cx="384810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cxnSpLocks/>
            </p:cNvCxnSpPr>
            <p:nvPr/>
          </p:nvCxnSpPr>
          <p:spPr>
            <a:xfrm>
              <a:off x="3920947" y="270662"/>
              <a:ext cx="384865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/>
            <p:cNvCxnSpPr>
              <a:cxnSpLocks/>
            </p:cNvCxnSpPr>
            <p:nvPr/>
          </p:nvCxnSpPr>
          <p:spPr>
            <a:xfrm>
              <a:off x="1909267" y="1097280"/>
              <a:ext cx="723900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>
            <a:xfrm>
              <a:off x="2253081" y="1104595"/>
              <a:ext cx="0" cy="10265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253081" y="2128723"/>
              <a:ext cx="4197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-43239" y="0"/>
              <a:ext cx="5549832" cy="3442467"/>
              <a:chOff x="-43239" y="0"/>
              <a:chExt cx="5549832" cy="3442467"/>
            </a:xfrm>
          </p:grpSpPr>
          <p:sp>
            <p:nvSpPr>
              <p:cNvPr id="48" name="Rectangle 47"/>
              <p:cNvSpPr>
                <a:spLocks/>
              </p:cNvSpPr>
              <p:nvPr/>
            </p:nvSpPr>
            <p:spPr>
              <a:xfrm>
                <a:off x="343814" y="29261"/>
                <a:ext cx="1104900" cy="542925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>
                    <a:solidFill>
                      <a:srgbClr val="000000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Mem RGB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>
                <a:spLocks/>
              </p:cNvSpPr>
              <p:nvPr/>
            </p:nvSpPr>
            <p:spPr>
              <a:xfrm>
                <a:off x="1660550" y="29261"/>
                <a:ext cx="990600" cy="542925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>
                    <a:solidFill>
                      <a:srgbClr val="000000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to YCbCr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/>
              <p:cNvSpPr>
                <a:spLocks/>
              </p:cNvSpPr>
              <p:nvPr/>
            </p:nvSpPr>
            <p:spPr>
              <a:xfrm>
                <a:off x="4315968" y="0"/>
                <a:ext cx="1076325" cy="542925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>
                    <a:solidFill>
                      <a:srgbClr val="000000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DCT-II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/>
              <p:cNvSpPr>
                <a:spLocks/>
              </p:cNvSpPr>
              <p:nvPr/>
            </p:nvSpPr>
            <p:spPr>
              <a:xfrm>
                <a:off x="4359859" y="855878"/>
                <a:ext cx="1076325" cy="474980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>
                    <a:solidFill>
                      <a:srgbClr val="000000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Quantization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1"/>
              <p:cNvSpPr>
                <a:spLocks/>
              </p:cNvSpPr>
              <p:nvPr/>
            </p:nvSpPr>
            <p:spPr>
              <a:xfrm>
                <a:off x="2648102" y="848563"/>
                <a:ext cx="967105" cy="523240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>
                    <a:solidFill>
                      <a:srgbClr val="000000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Encoding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/>
              <p:cNvSpPr>
                <a:spLocks noChangeArrowheads="1"/>
              </p:cNvSpPr>
              <p:nvPr/>
            </p:nvSpPr>
            <p:spPr bwMode="auto">
              <a:xfrm>
                <a:off x="3035808" y="0"/>
                <a:ext cx="914400" cy="600075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sz="160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Normalize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Text Box 2"/>
              <p:cNvSpPr txBox="1">
                <a:spLocks noChangeArrowheads="1"/>
              </p:cNvSpPr>
              <p:nvPr/>
            </p:nvSpPr>
            <p:spPr bwMode="auto">
              <a:xfrm>
                <a:off x="585216" y="870509"/>
                <a:ext cx="1280160" cy="63035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Compressed Data</a:t>
                </a:r>
                <a:endParaRPr lang="en-GB" sz="16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Rectangle 54"/>
              <p:cNvSpPr>
                <a:spLocks/>
              </p:cNvSpPr>
              <p:nvPr/>
            </p:nvSpPr>
            <p:spPr>
              <a:xfrm>
                <a:off x="2677363" y="1880006"/>
                <a:ext cx="967105" cy="523240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>
                    <a:solidFill>
                      <a:srgbClr val="000000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Decoding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/>
              <p:cNvSpPr>
                <a:spLocks/>
              </p:cNvSpPr>
              <p:nvPr/>
            </p:nvSpPr>
            <p:spPr>
              <a:xfrm>
                <a:off x="4315968" y="1828063"/>
                <a:ext cx="1190625" cy="592760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Un-quantization</a:t>
                </a:r>
                <a:endParaRPr lang="en-GB" sz="16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/>
              <p:cNvSpPr>
                <a:spLocks/>
              </p:cNvSpPr>
              <p:nvPr/>
            </p:nvSpPr>
            <p:spPr>
              <a:xfrm>
                <a:off x="4323283" y="2772461"/>
                <a:ext cx="1076325" cy="542925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>
                    <a:solidFill>
                      <a:srgbClr val="000000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r-DCT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/>
              <p:cNvSpPr>
                <a:spLocks noChangeArrowheads="1"/>
              </p:cNvSpPr>
              <p:nvPr/>
            </p:nvSpPr>
            <p:spPr bwMode="auto">
              <a:xfrm>
                <a:off x="2896819" y="2728569"/>
                <a:ext cx="914400" cy="600075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sz="160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Un-Normalize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/>
              <p:cNvSpPr>
                <a:spLocks/>
              </p:cNvSpPr>
              <p:nvPr/>
            </p:nvSpPr>
            <p:spPr>
              <a:xfrm>
                <a:off x="1506931" y="2794406"/>
                <a:ext cx="990600" cy="542925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>
                    <a:solidFill>
                      <a:srgbClr val="000000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to RGB</a:t>
                </a:r>
                <a:endParaRPr lang="en-GB" sz="16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 Box 2"/>
              <p:cNvSpPr txBox="1">
                <a:spLocks noChangeArrowheads="1"/>
              </p:cNvSpPr>
              <p:nvPr/>
            </p:nvSpPr>
            <p:spPr bwMode="auto">
              <a:xfrm>
                <a:off x="-43239" y="2603844"/>
                <a:ext cx="1199041" cy="83862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1600" dirty="0" smtClean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De</a:t>
                </a:r>
                <a:r>
                  <a:rPr lang="en-US" sz="1600" dirty="0" smtClean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compressed </a:t>
                </a:r>
                <a:r>
                  <a:rPr lang="en-US" sz="16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Data</a:t>
                </a:r>
                <a:endParaRPr lang="en-GB" sz="16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3" name="Straight Arrow Connector 42"/>
            <p:cNvCxnSpPr/>
            <p:nvPr/>
          </p:nvCxnSpPr>
          <p:spPr>
            <a:xfrm>
              <a:off x="3642969" y="2128723"/>
              <a:ext cx="6768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747565" y="2421331"/>
              <a:ext cx="0" cy="36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3796589" y="3035808"/>
              <a:ext cx="5575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2501798" y="3035808"/>
              <a:ext cx="3822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1155801" y="3035808"/>
              <a:ext cx="3822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590911" y="908918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Yêu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cầu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thiết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kế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25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92300" y="908918"/>
            <a:ext cx="829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Thiết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kế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hệ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thống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bằng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Matlab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839" t="9027" r="30379" b="26910"/>
          <a:stretch/>
        </p:blipFill>
        <p:spPr>
          <a:xfrm>
            <a:off x="2819402" y="1600200"/>
            <a:ext cx="6477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45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47027" y="1568693"/>
            <a:ext cx="8530273" cy="43166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908918"/>
            <a:ext cx="829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solidFill>
                  <a:srgbClr val="660066"/>
                </a:solidFill>
                <a:latin typeface="+mj-lt"/>
              </a:rPr>
              <a:t>K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iểm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tra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hệ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thống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bằng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Matlab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06766"/>
              </p:ext>
            </p:extLst>
          </p:nvPr>
        </p:nvGraphicFramePr>
        <p:xfrm>
          <a:off x="9231312" y="3055461"/>
          <a:ext cx="2605088" cy="9650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879"/>
                <a:gridCol w="1257209"/>
              </a:tblGrid>
              <a:tr h="1838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effectLst/>
                        </a:rPr>
                        <a:t>pSNR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chemeClr val="tx1"/>
                          </a:solidFill>
                          <a:effectLst/>
                        </a:rPr>
                        <a:t>SSIM</a:t>
                      </a:r>
                      <a:endParaRPr lang="en-GB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39289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36.9296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0.9964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108869" y="5973031"/>
            <a:ext cx="6790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phỏng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a)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b)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48185" y="5750265"/>
            <a:ext cx="5575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b)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5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7017" y="1738173"/>
            <a:ext cx="8597900" cy="39903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908918"/>
            <a:ext cx="829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solidFill>
                  <a:srgbClr val="660066"/>
                </a:solidFill>
                <a:latin typeface="+mj-lt"/>
              </a:rPr>
              <a:t>K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iểm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tra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hệ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thống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bằng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Matlab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8869" y="5973031"/>
            <a:ext cx="6790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phỏng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a)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b)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48185" y="5750265"/>
            <a:ext cx="5575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b)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813718"/>
              </p:ext>
            </p:extLst>
          </p:nvPr>
        </p:nvGraphicFramePr>
        <p:xfrm>
          <a:off x="9245600" y="3162300"/>
          <a:ext cx="2633345" cy="1145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6535"/>
                <a:gridCol w="1146810"/>
              </a:tblGrid>
              <a:tr h="5969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pSNR</a:t>
                      </a:r>
                      <a:endParaRPr lang="en-GB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SSIM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34.12167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0.9679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126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74" y="1595051"/>
            <a:ext cx="8525925" cy="426659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5394"/>
              </p:ext>
            </p:extLst>
          </p:nvPr>
        </p:nvGraphicFramePr>
        <p:xfrm>
          <a:off x="9245600" y="3162300"/>
          <a:ext cx="2857500" cy="1145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3071"/>
                <a:gridCol w="1244429"/>
              </a:tblGrid>
              <a:tr h="5969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pSNR</a:t>
                      </a:r>
                      <a:endParaRPr lang="en-GB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SSIM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b="0" dirty="0" smtClean="0">
                          <a:solidFill>
                            <a:schemeClr val="tx1"/>
                          </a:solidFill>
                          <a:effectLst/>
                        </a:rPr>
                        <a:t>36.1798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solidFill>
                            <a:schemeClr val="tx1"/>
                          </a:solidFill>
                          <a:effectLst/>
                        </a:rPr>
                        <a:t>0.95658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108869" y="5973031"/>
            <a:ext cx="6790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phỏng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a)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b)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8185" y="5750265"/>
            <a:ext cx="5575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b)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908918"/>
            <a:ext cx="829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solidFill>
                  <a:srgbClr val="660066"/>
                </a:solidFill>
                <a:latin typeface="+mj-lt"/>
              </a:rPr>
              <a:t>K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iểm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tra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hệ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thống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bằng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Matlab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7841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8000" y="3165986"/>
            <a:ext cx="8204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nét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mờ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sắc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2200" y="908918"/>
            <a:ext cx="829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solidFill>
                  <a:srgbClr val="660066"/>
                </a:solidFill>
                <a:latin typeface="+mj-lt"/>
              </a:rPr>
              <a:t>K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iểm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tra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hệ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thống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bằng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Matlab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1695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7801" y="858118"/>
            <a:ext cx="601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Thiết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kế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RTL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70534" y="2184400"/>
            <a:ext cx="921131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25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3661169"/>
            <a:ext cx="10909300" cy="1812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7801" y="858118"/>
            <a:ext cx="601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Thiết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kế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RTL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16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5009" r="47692" b="1174"/>
          <a:stretch/>
        </p:blipFill>
        <p:spPr bwMode="auto">
          <a:xfrm>
            <a:off x="2915557" y="1231900"/>
            <a:ext cx="6705598" cy="5626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8764" y="443754"/>
            <a:ext cx="348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+mj-lt"/>
              </a:rPr>
              <a:t>Thiết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kế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hệ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err="1" smtClean="0">
                <a:latin typeface="+mj-lt"/>
              </a:rPr>
              <a:t>thống</a:t>
            </a:r>
            <a:endParaRPr lang="en-GB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7801" y="858118"/>
            <a:ext cx="601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Thiết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kế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RTL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7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8764" y="443754"/>
            <a:ext cx="378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latin typeface="+mj-lt"/>
              </a:rPr>
              <a:t>Thiết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kế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hệ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thống</a:t>
            </a:r>
            <a:endParaRPr lang="en-GB" sz="28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17801" y="858118"/>
            <a:ext cx="601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Kiểm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tra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RTL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95" t="32813" r="18472" b="35764"/>
          <a:stretch/>
        </p:blipFill>
        <p:spPr>
          <a:xfrm>
            <a:off x="1047750" y="1661442"/>
            <a:ext cx="9918700" cy="229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100" t="29774" r="40532" b="39497"/>
          <a:stretch/>
        </p:blipFill>
        <p:spPr>
          <a:xfrm>
            <a:off x="1047750" y="4061742"/>
            <a:ext cx="7073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2553" y="443754"/>
            <a:ext cx="796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latin typeface="+mj-lt"/>
              </a:rPr>
              <a:t>Giới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thiệu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về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đề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tài</a:t>
            </a:r>
            <a:r>
              <a:rPr lang="en-GB" sz="2800" b="1" dirty="0" smtClean="0">
                <a:latin typeface="+mj-lt"/>
              </a:rPr>
              <a:t>.</a:t>
            </a:r>
            <a:endParaRPr lang="en-GB" sz="2800" b="1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2392" y="243699"/>
            <a:ext cx="837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3" y="2124634"/>
            <a:ext cx="5617968" cy="3158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93" y="2124635"/>
            <a:ext cx="5617966" cy="31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65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7598" y="4542134"/>
            <a:ext cx="9271002" cy="1959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sánh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ta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+-1 do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tròn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GB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GB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GB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endParaRPr lang="en-GB" sz="24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5729" r="42093" b="14583"/>
          <a:stretch/>
        </p:blipFill>
        <p:spPr>
          <a:xfrm>
            <a:off x="1072081" y="1633835"/>
            <a:ext cx="10281491" cy="2963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+mj-lt"/>
              </a:rPr>
              <a:t>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8764" y="443754"/>
            <a:ext cx="378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latin typeface="+mj-lt"/>
              </a:rPr>
              <a:t>Thiết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kế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hệ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thống</a:t>
            </a:r>
            <a:endParaRPr lang="en-GB" sz="28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7801" y="858118"/>
            <a:ext cx="601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Kiểm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tra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RTL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265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4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8764" y="443754"/>
            <a:ext cx="521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latin typeface="+mj-lt"/>
              </a:rPr>
              <a:t>Kết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luận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và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hướng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phát</a:t>
            </a:r>
            <a:r>
              <a:rPr lang="en-GB" sz="2800" b="1" dirty="0" smtClean="0">
                <a:latin typeface="+mj-lt"/>
              </a:rPr>
              <a:t> </a:t>
            </a:r>
            <a:r>
              <a:rPr lang="en-GB" sz="2800" b="1" dirty="0" err="1" smtClean="0">
                <a:latin typeface="+mj-lt"/>
              </a:rPr>
              <a:t>triển</a:t>
            </a:r>
            <a:endParaRPr lang="en-GB" sz="28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393" y="1658218"/>
            <a:ext cx="2514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Kết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luận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7200" y="1658218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Hướng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phát</a:t>
            </a:r>
            <a:r>
              <a:rPr lang="en-GB" sz="3200" dirty="0" smtClean="0">
                <a:solidFill>
                  <a:srgbClr val="660066"/>
                </a:solidFill>
                <a:latin typeface="+mj-lt"/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  <a:latin typeface="+mj-lt"/>
              </a:rPr>
              <a:t>triển</a:t>
            </a:r>
            <a:endParaRPr lang="en-GB" sz="32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391" y="4526702"/>
            <a:ext cx="577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+mj-lt"/>
              </a:rPr>
              <a:t>3</a:t>
            </a:r>
            <a:r>
              <a:rPr lang="en-GB" sz="2400" dirty="0" smtClean="0">
                <a:latin typeface="+mj-lt"/>
              </a:rPr>
              <a:t>. </a:t>
            </a:r>
            <a:r>
              <a:rPr lang="en-GB" sz="2400" dirty="0" err="1" smtClean="0">
                <a:latin typeface="+mj-lt"/>
              </a:rPr>
              <a:t>Sản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phẩm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vẫn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chưa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hoàn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thiện</a:t>
            </a:r>
            <a:r>
              <a:rPr lang="en-GB" sz="2400" dirty="0" smtClean="0">
                <a:latin typeface="+mj-lt"/>
              </a:rPr>
              <a:t> (</a:t>
            </a:r>
            <a:r>
              <a:rPr lang="en-GB" sz="2400" dirty="0" err="1" smtClean="0">
                <a:latin typeface="+mj-lt"/>
              </a:rPr>
              <a:t>chưa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thiết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kế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khối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nén</a:t>
            </a:r>
            <a:r>
              <a:rPr lang="en-GB" sz="2400" dirty="0" smtClean="0">
                <a:latin typeface="+mj-lt"/>
              </a:rPr>
              <a:t>, </a:t>
            </a:r>
            <a:r>
              <a:rPr lang="en-GB" sz="2400" dirty="0" err="1" smtClean="0">
                <a:latin typeface="+mj-lt"/>
              </a:rPr>
              <a:t>giải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nén</a:t>
            </a:r>
            <a:r>
              <a:rPr lang="en-GB" sz="2400" dirty="0" smtClean="0">
                <a:latin typeface="+mj-lt"/>
              </a:rPr>
              <a:t>)</a:t>
            </a:r>
            <a:endParaRPr lang="en-GB" sz="32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1392" y="2408853"/>
            <a:ext cx="577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+mj-lt"/>
              </a:rPr>
              <a:t>1. </a:t>
            </a:r>
            <a:r>
              <a:rPr lang="en-GB" sz="2400" dirty="0" err="1" smtClean="0">
                <a:latin typeface="+mj-lt"/>
              </a:rPr>
              <a:t>Ảnh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sau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nén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vẫn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đảm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bảo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chất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lượng</a:t>
            </a:r>
            <a:r>
              <a:rPr lang="en-GB" sz="2400" dirty="0" smtClean="0">
                <a:latin typeface="+mj-lt"/>
              </a:rPr>
              <a:t> (SSIM &gt; 90%)</a:t>
            </a:r>
            <a:endParaRPr lang="en-GB" sz="32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391" y="3345236"/>
            <a:ext cx="5773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+mj-lt"/>
              </a:rPr>
              <a:t>2</a:t>
            </a:r>
            <a:r>
              <a:rPr lang="en-GB" sz="2400" dirty="0" smtClean="0">
                <a:latin typeface="+mj-lt"/>
              </a:rPr>
              <a:t>. </a:t>
            </a:r>
            <a:r>
              <a:rPr lang="en-GB" sz="2400" dirty="0" err="1" smtClean="0">
                <a:latin typeface="+mj-lt"/>
              </a:rPr>
              <a:t>Thiết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kế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bị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lỗi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nhỏ</a:t>
            </a:r>
            <a:r>
              <a:rPr lang="en-GB" sz="2400" dirty="0" smtClean="0">
                <a:latin typeface="+mj-lt"/>
              </a:rPr>
              <a:t> ở </a:t>
            </a:r>
            <a:r>
              <a:rPr lang="en-GB" sz="2400" dirty="0" err="1" smtClean="0">
                <a:latin typeface="+mj-lt"/>
              </a:rPr>
              <a:t>khối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làm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tròn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dẫn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đến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lệch</a:t>
            </a:r>
            <a:r>
              <a:rPr lang="en-GB" sz="2400" dirty="0" smtClean="0">
                <a:latin typeface="+mj-lt"/>
              </a:rPr>
              <a:t> 1 </a:t>
            </a:r>
            <a:r>
              <a:rPr lang="en-GB" sz="2400" dirty="0" err="1" smtClean="0">
                <a:latin typeface="+mj-lt"/>
              </a:rPr>
              <a:t>đơn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vị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nếu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số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cần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làm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tròn</a:t>
            </a:r>
            <a:r>
              <a:rPr lang="en-GB" sz="2400" dirty="0" smtClean="0">
                <a:latin typeface="+mj-lt"/>
              </a:rPr>
              <a:t> </a:t>
            </a:r>
          </a:p>
          <a:p>
            <a:pPr algn="ctr"/>
            <a:r>
              <a:rPr lang="en-GB" sz="2400" dirty="0">
                <a:latin typeface="+mj-lt"/>
              </a:rPr>
              <a:t>~</a:t>
            </a:r>
            <a:r>
              <a:rPr lang="en-GB" sz="2400" dirty="0" smtClean="0">
                <a:latin typeface="+mj-lt"/>
              </a:rPr>
              <a:t> 0.5</a:t>
            </a:r>
            <a:endParaRPr lang="en-GB" sz="32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8193" y="2408853"/>
            <a:ext cx="577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+mj-lt"/>
              </a:rPr>
              <a:t>1. </a:t>
            </a:r>
            <a:r>
              <a:rPr lang="en-GB" sz="2400" dirty="0" err="1" smtClean="0">
                <a:latin typeface="+mj-lt"/>
              </a:rPr>
              <a:t>Kiểm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tra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thiết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kế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lại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khối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làm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tròn</a:t>
            </a:r>
            <a:endParaRPr lang="en-GB" sz="32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07200" y="2999637"/>
            <a:ext cx="577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2</a:t>
            </a:r>
            <a:r>
              <a:rPr lang="en-GB" sz="2400" dirty="0" smtClean="0">
                <a:latin typeface="+mj-lt"/>
              </a:rPr>
              <a:t>. </a:t>
            </a:r>
            <a:r>
              <a:rPr lang="en-GB" sz="2400" dirty="0" err="1" smtClean="0">
                <a:latin typeface="+mj-lt"/>
              </a:rPr>
              <a:t>Thiết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kế</a:t>
            </a:r>
            <a:r>
              <a:rPr lang="en-GB" sz="2400" dirty="0" smtClean="0">
                <a:latin typeface="+mj-lt"/>
              </a:rPr>
              <a:t> them </a:t>
            </a:r>
            <a:r>
              <a:rPr lang="en-GB" sz="2400" dirty="0" err="1" smtClean="0">
                <a:latin typeface="+mj-lt"/>
              </a:rPr>
              <a:t>khối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nén</a:t>
            </a:r>
            <a:r>
              <a:rPr lang="en-GB" sz="2400" dirty="0" smtClean="0">
                <a:latin typeface="+mj-lt"/>
              </a:rPr>
              <a:t>, </a:t>
            </a:r>
            <a:r>
              <a:rPr lang="en-GB" sz="2400" dirty="0" err="1" smtClean="0">
                <a:latin typeface="+mj-lt"/>
              </a:rPr>
              <a:t>giải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nén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theo</a:t>
            </a:r>
            <a:r>
              <a:rPr lang="en-GB" sz="2400" dirty="0" smtClean="0">
                <a:latin typeface="+mj-lt"/>
              </a:rPr>
              <a:t> Huff-man coding</a:t>
            </a:r>
            <a:endParaRPr lang="en-GB" sz="32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07199" y="3896898"/>
            <a:ext cx="5384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3. </a:t>
            </a:r>
            <a:r>
              <a:rPr lang="en-GB" sz="2400" dirty="0" err="1" smtClean="0">
                <a:latin typeface="+mj-lt"/>
              </a:rPr>
              <a:t>Tối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ưu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hệ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thống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bằng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những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giải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thuật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tốn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ít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thời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gian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xử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lý</a:t>
            </a:r>
            <a:r>
              <a:rPr lang="en-GB" sz="2400" dirty="0" smtClean="0">
                <a:latin typeface="+mj-lt"/>
              </a:rPr>
              <a:t>, </a:t>
            </a:r>
            <a:r>
              <a:rPr lang="en-GB" sz="2400" dirty="0" err="1" smtClean="0">
                <a:latin typeface="+mj-lt"/>
              </a:rPr>
              <a:t>không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gian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thiết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kế</a:t>
            </a:r>
            <a:r>
              <a:rPr lang="en-GB" sz="2400" dirty="0" smtClean="0">
                <a:latin typeface="+mj-lt"/>
              </a:rPr>
              <a:t>,…</a:t>
            </a:r>
            <a:endParaRPr lang="en-GB" sz="32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07198" y="5120625"/>
            <a:ext cx="577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4</a:t>
            </a:r>
            <a:r>
              <a:rPr lang="en-GB" sz="2400" dirty="0" smtClean="0">
                <a:latin typeface="+mj-lt"/>
              </a:rPr>
              <a:t>. </a:t>
            </a:r>
            <a:r>
              <a:rPr lang="en-GB" sz="2400" dirty="0" err="1" smtClean="0">
                <a:latin typeface="+mj-lt"/>
              </a:rPr>
              <a:t>Thêm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chức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năng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cho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hệ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err="1" smtClean="0">
                <a:latin typeface="+mj-lt"/>
              </a:rPr>
              <a:t>thống</a:t>
            </a:r>
            <a:endParaRPr lang="en-GB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0708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72554" y="443754"/>
            <a:ext cx="1912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/>
              <a:t>Lý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thuyết</a:t>
            </a:r>
            <a:endParaRPr lang="en-GB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1152392" y="243699"/>
            <a:ext cx="837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2</a:t>
            </a:r>
            <a:endParaRPr lang="en-GB" sz="5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437964" y="4901237"/>
                <a:ext cx="6929718" cy="83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𝐶𝑏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𝐶𝑟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0.299</m:t>
                                </m:r>
                              </m:e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0.587</m:t>
                                </m:r>
                              </m:e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0.114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−0.168736</m:t>
                                </m:r>
                              </m:e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−0.331264</m:t>
                                </m:r>
                              </m:e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−0.41868</m:t>
                                </m:r>
                              </m:e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−0.081312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i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128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128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964" y="4901237"/>
                <a:ext cx="6929718" cy="8305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647388" y="1379676"/>
            <a:ext cx="4314451" cy="3327087"/>
            <a:chOff x="6082611" y="215745"/>
            <a:chExt cx="4314451" cy="332708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347" y="215745"/>
              <a:ext cx="2926977" cy="292697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82611" y="3142722"/>
              <a:ext cx="43144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222222"/>
                  </a:solidFill>
                  <a:latin typeface="Arial" panose="020B0604020202020204" pitchFamily="34" charset="0"/>
                </a:rPr>
                <a:t>A visualization of </a:t>
              </a:r>
              <a:r>
                <a:rPr lang="en-US" sz="20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YCbCr</a:t>
              </a:r>
              <a:r>
                <a:rPr lang="en-US" sz="2000" dirty="0">
                  <a:solidFill>
                    <a:srgbClr val="222222"/>
                  </a:solidFill>
                  <a:latin typeface="Arial" panose="020B0604020202020204" pitchFamily="34" charset="0"/>
                </a:rPr>
                <a:t> color space</a:t>
              </a:r>
              <a:endParaRPr lang="en-GB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91719" y="1929960"/>
            <a:ext cx="3400986" cy="3330771"/>
            <a:chOff x="689161" y="2345234"/>
            <a:chExt cx="2857500" cy="2564511"/>
          </a:xfrm>
        </p:grpSpPr>
        <p:sp>
          <p:nvSpPr>
            <p:cNvPr id="10" name="TextBox 9"/>
            <p:cNvSpPr txBox="1"/>
            <p:nvPr/>
          </p:nvSpPr>
          <p:spPr>
            <a:xfrm>
              <a:off x="1152392" y="4601682"/>
              <a:ext cx="1926984" cy="308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RGB cube</a:t>
              </a:r>
              <a:endParaRPr lang="en-GB" sz="2000" dirty="0"/>
            </a:p>
          </p:txBody>
        </p:sp>
        <p:pic>
          <p:nvPicPr>
            <p:cNvPr id="1036" name="Picture 12" descr="https://upload.wikimedia.org/wikipedia/commons/thumb/8/83/RGB_Cube_Show_lowgamma_cutout_b.png/300px-RGB_Cube_Show_lowgamma_cutout_b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161" y="2345234"/>
              <a:ext cx="28575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4878556" y="916361"/>
            <a:ext cx="2315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 smtClean="0">
                <a:solidFill>
                  <a:srgbClr val="660066"/>
                </a:solidFill>
              </a:rPr>
              <a:t>Miền</a:t>
            </a:r>
            <a:r>
              <a:rPr lang="en-GB" sz="3200" dirty="0" smtClean="0">
                <a:solidFill>
                  <a:srgbClr val="660066"/>
                </a:solidFill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</a:rPr>
              <a:t>màu</a:t>
            </a:r>
            <a:endParaRPr lang="en-GB" sz="32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84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18765" y="2303520"/>
            <a:ext cx="8144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>
                <a:latin typeface="+mj-lt"/>
                <a:ea typeface="Malgun Gothic" panose="020B0503020000020004" pitchFamily="34" charset="-127"/>
              </a:rPr>
              <a:t>JPEG đã tận dụng điều này để loại bỏ khoảng 3/4 thông tin về độ màu (chrominance) để nén, giúp giảm đáng kể dung lượng của ảnh.</a:t>
            </a:r>
            <a:endParaRPr lang="en-GB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8556" y="916361"/>
            <a:ext cx="2315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 smtClean="0">
                <a:solidFill>
                  <a:srgbClr val="660066"/>
                </a:solidFill>
              </a:rPr>
              <a:t>Miền</a:t>
            </a:r>
            <a:r>
              <a:rPr lang="en-GB" sz="3200" dirty="0" smtClean="0">
                <a:solidFill>
                  <a:srgbClr val="660066"/>
                </a:solidFill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</a:rPr>
              <a:t>màu</a:t>
            </a:r>
            <a:endParaRPr lang="en-GB" sz="3200" dirty="0">
              <a:solidFill>
                <a:srgbClr val="66006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2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/>
              <a:t>Lý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thuyết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6264265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78556" y="916361"/>
            <a:ext cx="355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 smtClean="0">
                <a:solidFill>
                  <a:srgbClr val="660066"/>
                </a:solidFill>
              </a:rPr>
              <a:t>Biến</a:t>
            </a:r>
            <a:r>
              <a:rPr lang="en-GB" sz="3200" dirty="0" smtClean="0">
                <a:solidFill>
                  <a:srgbClr val="660066"/>
                </a:solidFill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</a:rPr>
              <a:t>đổi</a:t>
            </a:r>
            <a:r>
              <a:rPr lang="en-GB" sz="3200" dirty="0" smtClean="0">
                <a:solidFill>
                  <a:srgbClr val="660066"/>
                </a:solidFill>
              </a:rPr>
              <a:t> DCT 1-D</a:t>
            </a:r>
            <a:endParaRPr lang="en-GB" sz="3200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764" y="1828802"/>
            <a:ext cx="10100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Phân</a:t>
            </a:r>
            <a:r>
              <a:rPr lang="en-GB" sz="2000" dirty="0" smtClean="0"/>
              <a:t> </a:t>
            </a:r>
            <a:r>
              <a:rPr lang="en-GB" sz="2000" dirty="0" err="1" smtClean="0"/>
              <a:t>tích</a:t>
            </a:r>
            <a:r>
              <a:rPr lang="en-GB" sz="2000" dirty="0" smtClean="0"/>
              <a:t> </a:t>
            </a:r>
            <a:r>
              <a:rPr lang="en-GB" sz="2000" dirty="0" err="1" smtClean="0"/>
              <a:t>chuỗi</a:t>
            </a:r>
            <a:r>
              <a:rPr lang="en-GB" sz="2000" dirty="0" smtClean="0"/>
              <a:t> </a:t>
            </a:r>
            <a:r>
              <a:rPr lang="en-GB" sz="2000" dirty="0" err="1" smtClean="0"/>
              <a:t>các</a:t>
            </a:r>
            <a:r>
              <a:rPr lang="en-GB" sz="2000" dirty="0" smtClean="0"/>
              <a:t> </a:t>
            </a:r>
            <a:r>
              <a:rPr lang="en-GB" sz="2000" dirty="0" err="1" smtClean="0"/>
              <a:t>điểm</a:t>
            </a:r>
            <a:r>
              <a:rPr lang="en-GB" sz="2000" dirty="0" smtClean="0"/>
              <a:t> </a:t>
            </a:r>
            <a:r>
              <a:rPr lang="en-GB" sz="2000" dirty="0" err="1" smtClean="0"/>
              <a:t>dữ</a:t>
            </a:r>
            <a:r>
              <a:rPr lang="en-GB" sz="2000" dirty="0" smtClean="0"/>
              <a:t> </a:t>
            </a:r>
            <a:r>
              <a:rPr lang="en-GB" sz="2000" dirty="0" err="1" smtClean="0"/>
              <a:t>liệu</a:t>
            </a:r>
            <a:r>
              <a:rPr lang="en-GB" sz="2000" dirty="0" smtClean="0"/>
              <a:t> </a:t>
            </a:r>
            <a:r>
              <a:rPr lang="en-GB" sz="2000" dirty="0" err="1" smtClean="0"/>
              <a:t>thành</a:t>
            </a:r>
            <a:r>
              <a:rPr lang="en-GB" sz="2000" dirty="0" smtClean="0"/>
              <a:t> </a:t>
            </a:r>
            <a:r>
              <a:rPr lang="en-GB" sz="2000" dirty="0" err="1" smtClean="0"/>
              <a:t>tổng</a:t>
            </a:r>
            <a:r>
              <a:rPr lang="en-GB" sz="2000" dirty="0" smtClean="0"/>
              <a:t> </a:t>
            </a:r>
            <a:r>
              <a:rPr lang="en-GB" sz="2000" dirty="0" err="1" smtClean="0"/>
              <a:t>các</a:t>
            </a:r>
            <a:r>
              <a:rPr lang="en-GB" sz="2000" dirty="0" smtClean="0"/>
              <a:t> </a:t>
            </a:r>
            <a:r>
              <a:rPr lang="en-GB" sz="2000" dirty="0" err="1" smtClean="0"/>
              <a:t>hàm</a:t>
            </a:r>
            <a:r>
              <a:rPr lang="en-GB" sz="2000" dirty="0" smtClean="0"/>
              <a:t> cosine ở </a:t>
            </a:r>
            <a:r>
              <a:rPr lang="en-GB" sz="2000" dirty="0" err="1" smtClean="0"/>
              <a:t>những</a:t>
            </a:r>
            <a:r>
              <a:rPr lang="en-GB" sz="2000" dirty="0" smtClean="0"/>
              <a:t> </a:t>
            </a:r>
            <a:r>
              <a:rPr lang="en-GB" sz="2000" dirty="0" err="1" smtClean="0"/>
              <a:t>tần</a:t>
            </a:r>
            <a:r>
              <a:rPr lang="en-GB" sz="2000" dirty="0" smtClean="0"/>
              <a:t> </a:t>
            </a:r>
            <a:r>
              <a:rPr lang="en-GB" sz="2000" dirty="0" err="1" smtClean="0"/>
              <a:t>số</a:t>
            </a:r>
            <a:r>
              <a:rPr lang="en-GB" sz="2000" dirty="0" smtClean="0"/>
              <a:t> </a:t>
            </a:r>
            <a:r>
              <a:rPr lang="en-GB" sz="2000" dirty="0" err="1" smtClean="0"/>
              <a:t>khác</a:t>
            </a:r>
            <a:r>
              <a:rPr lang="en-GB" sz="2000" dirty="0" smtClean="0"/>
              <a:t> </a:t>
            </a:r>
            <a:r>
              <a:rPr lang="en-GB" sz="2000" dirty="0" err="1" smtClean="0"/>
              <a:t>nhau</a:t>
            </a:r>
            <a:r>
              <a:rPr lang="en-GB" sz="2000" dirty="0" smtClean="0"/>
              <a:t>. </a:t>
            </a:r>
            <a:endParaRPr lang="en-GB" sz="20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19414" y="2455691"/>
            <a:ext cx="8599262" cy="2034275"/>
            <a:chOff x="1019414" y="2455691"/>
            <a:chExt cx="8599262" cy="20342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19414" y="2455691"/>
                  <a:ext cx="8194449" cy="16649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func>
                              <m:func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6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func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GB" sz="3600"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414" y="2455691"/>
                  <a:ext cx="8194449" cy="16649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091381" y="4120634"/>
                  <a:ext cx="2527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=0,1,…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381" y="4120634"/>
                  <a:ext cx="252729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169" r="-2169" b="-98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618676" y="2723777"/>
            <a:ext cx="2171946" cy="1396857"/>
            <a:chOff x="4152793" y="4489966"/>
            <a:chExt cx="2171946" cy="13968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152793" y="4489966"/>
                  <a:ext cx="1188659" cy="1396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2793" y="4489966"/>
                  <a:ext cx="1188659" cy="13968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490729" y="4888577"/>
                  <a:ext cx="8340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0729" y="4888577"/>
                  <a:ext cx="8340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299" r="-8029" b="-98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477282" y="5517491"/>
                  <a:ext cx="8340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282" y="5517491"/>
                  <a:ext cx="83401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299" r="-8029" b="-98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370223" y="5275669"/>
                <a:ext cx="19439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3600" dirty="0" smtClean="0"/>
                  <a:t>X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36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223" y="5275669"/>
                <a:ext cx="1943994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4420" t="-25275" b="-49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949579" y="4915774"/>
                <a:ext cx="6205370" cy="1127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𝑘𝑛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sz="36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79" y="4915774"/>
                <a:ext cx="6205370" cy="112736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urved Right Arrow 22"/>
          <p:cNvSpPr/>
          <p:nvPr/>
        </p:nvSpPr>
        <p:spPr>
          <a:xfrm>
            <a:off x="340573" y="3230106"/>
            <a:ext cx="793248" cy="2526991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2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/>
              <a:t>Lý</a:t>
            </a:r>
            <a:r>
              <a:rPr lang="en-GB" sz="2800" b="1" dirty="0" smtClean="0"/>
              <a:t> </a:t>
            </a:r>
            <a:r>
              <a:rPr lang="en-GB" sz="2800" b="1" dirty="0" err="1" smtClean="0"/>
              <a:t>thuyết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56050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89195" y="495447"/>
            <a:ext cx="355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</a:rPr>
              <a:t>Biến</a:t>
            </a:r>
            <a:r>
              <a:rPr lang="en-GB" sz="3200" dirty="0" smtClean="0">
                <a:solidFill>
                  <a:srgbClr val="660066"/>
                </a:solidFill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</a:rPr>
              <a:t>đổi</a:t>
            </a:r>
            <a:r>
              <a:rPr lang="en-GB" sz="3200" dirty="0" smtClean="0">
                <a:solidFill>
                  <a:srgbClr val="660066"/>
                </a:solidFill>
              </a:rPr>
              <a:t> DCT 2-D</a:t>
            </a:r>
            <a:endParaRPr lang="en-GB" sz="3200" dirty="0">
              <a:solidFill>
                <a:srgbClr val="66006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673600" y="1255212"/>
                <a:ext cx="2819907" cy="562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600" dirty="0"/>
                  <a:t>X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36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600" y="1255212"/>
                <a:ext cx="2819907" cy="562205"/>
              </a:xfrm>
              <a:prstGeom prst="rect">
                <a:avLst/>
              </a:prstGeom>
              <a:blipFill rotWithShape="0">
                <a:blip r:embed="rId2"/>
                <a:stretch>
                  <a:fillRect l="-9957" t="-23913" b="-478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267407" y="2433831"/>
                <a:ext cx="6205370" cy="1127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𝑘𝑛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sz="36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407" y="2433831"/>
                <a:ext cx="6205370" cy="11273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2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/>
              <a:t>Lý</a:t>
            </a:r>
            <a:r>
              <a:rPr lang="en-GB" sz="2800" dirty="0" smtClean="0"/>
              <a:t> </a:t>
            </a:r>
            <a:r>
              <a:rPr lang="en-GB" sz="2800" dirty="0" err="1" smtClean="0"/>
              <a:t>thuyết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20010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7596" y="495447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</a:rPr>
              <a:t>Biến</a:t>
            </a:r>
            <a:r>
              <a:rPr lang="en-GB" sz="3200" dirty="0" smtClean="0">
                <a:solidFill>
                  <a:srgbClr val="660066"/>
                </a:solidFill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</a:rPr>
              <a:t>đổi</a:t>
            </a:r>
            <a:r>
              <a:rPr lang="en-GB" sz="3200" dirty="0" smtClean="0">
                <a:solidFill>
                  <a:srgbClr val="660066"/>
                </a:solidFill>
              </a:rPr>
              <a:t> DCT </a:t>
            </a:r>
            <a:r>
              <a:rPr lang="en-GB" sz="3200" dirty="0" err="1" smtClean="0">
                <a:solidFill>
                  <a:srgbClr val="660066"/>
                </a:solidFill>
              </a:rPr>
              <a:t>trong</a:t>
            </a:r>
            <a:r>
              <a:rPr lang="en-GB" sz="3200" dirty="0" smtClean="0">
                <a:solidFill>
                  <a:srgbClr val="660066"/>
                </a:solidFill>
              </a:rPr>
              <a:t> JPEG</a:t>
            </a:r>
            <a:endParaRPr lang="en-GB" sz="3200" dirty="0">
              <a:solidFill>
                <a:srgbClr val="66006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739" r="15008" b="2344"/>
          <a:stretch/>
        </p:blipFill>
        <p:spPr>
          <a:xfrm>
            <a:off x="1195795" y="2255440"/>
            <a:ext cx="4765924" cy="3778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621" r="14271" b="-794"/>
          <a:stretch/>
        </p:blipFill>
        <p:spPr>
          <a:xfrm>
            <a:off x="6523376" y="2276563"/>
            <a:ext cx="5017821" cy="3736238"/>
          </a:xfrm>
          <a:prstGeom prst="rect">
            <a:avLst/>
          </a:prstGeom>
        </p:spPr>
      </p:pic>
      <p:pic>
        <p:nvPicPr>
          <p:cNvPr id="9" name="Picture 2" descr="https://users.cs.cf.ac.uk/Dave.Marshall/Multimedia/DC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83" y="2199949"/>
            <a:ext cx="3789244" cy="381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42846" y="1712688"/>
            <a:ext cx="598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Trong</a:t>
            </a:r>
            <a:r>
              <a:rPr lang="en-GB" dirty="0" smtClean="0"/>
              <a:t> </a:t>
            </a:r>
            <a:r>
              <a:rPr lang="en-GB" dirty="0" err="1" smtClean="0"/>
              <a:t>kỹ</a:t>
            </a:r>
            <a:r>
              <a:rPr lang="en-GB" dirty="0" smtClean="0"/>
              <a:t> </a:t>
            </a:r>
            <a:r>
              <a:rPr lang="en-GB" dirty="0" err="1" smtClean="0"/>
              <a:t>thuật</a:t>
            </a:r>
            <a:r>
              <a:rPr lang="en-GB" dirty="0" smtClean="0"/>
              <a:t> </a:t>
            </a:r>
            <a:r>
              <a:rPr lang="en-GB" dirty="0" err="1" smtClean="0"/>
              <a:t>nén</a:t>
            </a:r>
            <a:r>
              <a:rPr lang="en-GB" dirty="0" smtClean="0"/>
              <a:t> </a:t>
            </a:r>
            <a:r>
              <a:rPr lang="en-GB" dirty="0" err="1" smtClean="0"/>
              <a:t>ảnh</a:t>
            </a:r>
            <a:r>
              <a:rPr lang="en-GB" dirty="0" smtClean="0"/>
              <a:t> JPEG, block 8x8 </a:t>
            </a:r>
            <a:r>
              <a:rPr lang="en-GB" dirty="0" err="1" smtClean="0"/>
              <a:t>được</a:t>
            </a:r>
            <a:r>
              <a:rPr lang="en-GB" dirty="0" smtClean="0"/>
              <a:t> </a:t>
            </a:r>
            <a:r>
              <a:rPr lang="en-GB" dirty="0" err="1" smtClean="0"/>
              <a:t>sử</a:t>
            </a:r>
            <a:r>
              <a:rPr lang="en-GB" dirty="0" smtClean="0"/>
              <a:t> </a:t>
            </a:r>
            <a:r>
              <a:rPr lang="en-GB" dirty="0" err="1" smtClean="0"/>
              <a:t>dụng</a:t>
            </a:r>
            <a:r>
              <a:rPr lang="en-GB" dirty="0" smtClean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0136" t="3763" r="11811"/>
          <a:stretch/>
        </p:blipFill>
        <p:spPr>
          <a:xfrm>
            <a:off x="6228969" y="2303460"/>
            <a:ext cx="5312228" cy="36824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3791" y="243699"/>
            <a:ext cx="1294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2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/>
              <a:t>Lý</a:t>
            </a:r>
            <a:r>
              <a:rPr lang="en-GB" sz="2800" dirty="0" smtClean="0"/>
              <a:t> </a:t>
            </a:r>
            <a:r>
              <a:rPr lang="en-GB" sz="2800" dirty="0" err="1" smtClean="0"/>
              <a:t>thuyết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144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23641" y="2202860"/>
            <a:ext cx="8062187" cy="3356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0568" y="1105047"/>
            <a:ext cx="51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>
                <a:solidFill>
                  <a:srgbClr val="660066"/>
                </a:solidFill>
              </a:rPr>
              <a:t>Biến</a:t>
            </a:r>
            <a:r>
              <a:rPr lang="en-GB" sz="3200" dirty="0" smtClean="0">
                <a:solidFill>
                  <a:srgbClr val="660066"/>
                </a:solidFill>
              </a:rPr>
              <a:t> </a:t>
            </a:r>
            <a:r>
              <a:rPr lang="en-GB" sz="3200" dirty="0" err="1" smtClean="0">
                <a:solidFill>
                  <a:srgbClr val="660066"/>
                </a:solidFill>
              </a:rPr>
              <a:t>đổi</a:t>
            </a:r>
            <a:r>
              <a:rPr lang="en-GB" sz="3200" dirty="0" smtClean="0">
                <a:solidFill>
                  <a:srgbClr val="660066"/>
                </a:solidFill>
              </a:rPr>
              <a:t> DCT </a:t>
            </a:r>
            <a:r>
              <a:rPr lang="en-GB" sz="3200" dirty="0" err="1" smtClean="0">
                <a:solidFill>
                  <a:srgbClr val="660066"/>
                </a:solidFill>
              </a:rPr>
              <a:t>trong</a:t>
            </a:r>
            <a:r>
              <a:rPr lang="en-GB" sz="3200" dirty="0" smtClean="0">
                <a:solidFill>
                  <a:srgbClr val="660066"/>
                </a:solidFill>
              </a:rPr>
              <a:t> JPEG</a:t>
            </a:r>
            <a:endParaRPr lang="en-GB" sz="3200" dirty="0">
              <a:solidFill>
                <a:srgbClr val="66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0534" y="243699"/>
            <a:ext cx="71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2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8765" y="443754"/>
            <a:ext cx="186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/>
              <a:t>Lý</a:t>
            </a:r>
            <a:r>
              <a:rPr lang="en-GB" sz="2800" dirty="0" smtClean="0"/>
              <a:t> </a:t>
            </a:r>
            <a:r>
              <a:rPr lang="en-GB" sz="2800" dirty="0" err="1" smtClean="0"/>
              <a:t>thuyết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9338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808</Words>
  <Application>Microsoft Office PowerPoint</Application>
  <PresentationFormat>Widescreen</PresentationFormat>
  <Paragraphs>206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Malgun Gothic</vt:lpstr>
      <vt:lpstr>Arial</vt:lpstr>
      <vt:lpstr>Calibri</vt:lpstr>
      <vt:lpstr>Cambria Math</vt:lpstr>
      <vt:lpstr>Times New Roman</vt:lpstr>
      <vt:lpstr>Diseño predeterminado</vt:lpstr>
      <vt:lpstr>1_Diseño predeterminado</vt:lpstr>
      <vt:lpstr>Thiết kế hệ thống nén ảnh bằng DCT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hệ thống nén ảnh bằng DCT</dc:title>
  <dc:creator>pc</dc:creator>
  <cp:lastModifiedBy>pc</cp:lastModifiedBy>
  <cp:revision>3</cp:revision>
  <dcterms:created xsi:type="dcterms:W3CDTF">2018-06-12T03:12:42Z</dcterms:created>
  <dcterms:modified xsi:type="dcterms:W3CDTF">2018-06-12T18:36:28Z</dcterms:modified>
</cp:coreProperties>
</file>